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426" r:id="rId2"/>
    <p:sldId id="1420" r:id="rId3"/>
    <p:sldId id="1421" r:id="rId4"/>
    <p:sldId id="1423" r:id="rId5"/>
    <p:sldId id="1422" r:id="rId6"/>
    <p:sldId id="1425" r:id="rId7"/>
    <p:sldId id="1429" r:id="rId8"/>
    <p:sldId id="1427" r:id="rId9"/>
    <p:sldId id="1431" r:id="rId10"/>
    <p:sldId id="1430" r:id="rId11"/>
    <p:sldId id="1432" r:id="rId12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88"/>
    <p:restoredTop sz="94655"/>
  </p:normalViewPr>
  <p:slideViewPr>
    <p:cSldViewPr>
      <p:cViewPr varScale="1">
        <p:scale>
          <a:sx n="121" d="100"/>
          <a:sy n="121" d="100"/>
        </p:scale>
        <p:origin x="18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921"/>
          </a:xfrm>
          <a:prstGeom prst="rect">
            <a:avLst/>
          </a:prstGeom>
        </p:spPr>
        <p:txBody>
          <a:bodyPr vert="horz" lIns="92005" tIns="46003" rIns="92005" bIns="4600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921"/>
          </a:xfrm>
          <a:prstGeom prst="rect">
            <a:avLst/>
          </a:prstGeom>
        </p:spPr>
        <p:txBody>
          <a:bodyPr vert="horz" wrap="square" lIns="92005" tIns="46003" rIns="92005" bIns="4600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D97CD8A-74C3-4D2E-98BF-13F479A01E05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4" name="Образ слайда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7713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05" tIns="46003" rIns="92005" bIns="4600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83879" y="4727858"/>
            <a:ext cx="5490244" cy="4473331"/>
          </a:xfrm>
          <a:prstGeom prst="rect">
            <a:avLst/>
          </a:prstGeom>
        </p:spPr>
        <p:txBody>
          <a:bodyPr vert="horz" wrap="square" lIns="92005" tIns="46003" rIns="92005" bIns="460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6" name="Нижний колонтитул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7764"/>
            <a:ext cx="2972547" cy="497920"/>
          </a:xfrm>
          <a:prstGeom prst="rect">
            <a:avLst/>
          </a:prstGeom>
        </p:spPr>
        <p:txBody>
          <a:bodyPr vert="horz" lIns="92005" tIns="46003" rIns="92005" bIns="4600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83852" y="9447764"/>
            <a:ext cx="2972547" cy="497920"/>
          </a:xfrm>
          <a:prstGeom prst="rect">
            <a:avLst/>
          </a:prstGeom>
        </p:spPr>
        <p:txBody>
          <a:bodyPr vert="horz" wrap="square" lIns="92005" tIns="46003" rIns="92005" bIns="4600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B9BB740-6F27-4F2E-AE9A-5D29CC6E0C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7616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cs typeface="Arial" panose="020B0604020202020204" pitchFamily="34" charset="0"/>
            </a:endParaRPr>
          </a:p>
          <a:p>
            <a:endParaRPr lang="ru-RU" altLang="ru-RU" smtClean="0">
              <a:cs typeface="Arial" panose="020B0604020202020204" pitchFamily="34" charset="0"/>
            </a:endParaRP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9632" indent="-28709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3157" indent="-22967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4101" indent="-22967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76640" indent="-22967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35988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95337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54686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14035" indent="-22967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E57A4DC-FEAC-457D-89EB-2EEA68D7E2F9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2273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2" y="2130463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D316D-CAA1-4051-8E2C-88F6B45AE7D8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F0E0E-451E-497B-A327-5E68E965C7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066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117FC-1B05-4A96-AEA3-308DC97E48C3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18948-B715-482D-9B10-4F2E7E2FB8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059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4F301-846C-4A79-A8C5-D099C166FBD6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8ACEC-FBC6-4A7B-9F55-76EEA28497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315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FE339-B29F-4F8C-99A0-754BFD1E2D88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A4E5E-C0A6-4179-AEAE-BD3092BC81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783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A99FF-78E7-4F96-BD0F-C0F2ECC6115C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BC484-1067-48E0-857C-3B89654F93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977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7CBCF-C75B-47C9-A67A-251C29438E85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34965-493D-44C7-B590-F414F9A41A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210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6A46F-346C-4443-9363-44A0B62FF0E3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2717E-DB9B-48E7-8E82-857CD0968B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536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4778C-679C-41F6-BF76-0F997A54316A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6C607-B90E-4633-9062-3BDAB6C86F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1774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09C5-0D0A-4BD9-8FA7-D6F372569C55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7FB89-8010-42E0-95BE-F6B244BFD4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2057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0AB14-8C16-492E-84F2-7B83C82E27D4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5F30C-F0A3-4CEE-A355-C6B9950558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709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0B95A-B353-4C5E-85B9-081F8CAEE4C0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8AD38-AE0C-477F-9853-DBD7809D7AF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4644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ECE9E4B-34FF-4D5B-A93A-A072CC89A132}" type="datetimeFigureOut">
              <a:rPr lang="ru-RU" altLang="ru-RU"/>
              <a:pPr>
                <a:defRPr/>
              </a:pPr>
              <a:t>14.04.2020</a:t>
            </a:fld>
            <a:endParaRPr lang="ru-RU" alt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D3D6635-C836-4EF8-A92D-8A890F58096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1130" r:id="rId1"/>
    <p:sldLayoutId id="2147521131" r:id="rId2"/>
    <p:sldLayoutId id="2147521132" r:id="rId3"/>
    <p:sldLayoutId id="2147521133" r:id="rId4"/>
    <p:sldLayoutId id="2147521134" r:id="rId5"/>
    <p:sldLayoutId id="2147521135" r:id="rId6"/>
    <p:sldLayoutId id="2147521136" r:id="rId7"/>
    <p:sldLayoutId id="2147521137" r:id="rId8"/>
    <p:sldLayoutId id="2147521138" r:id="rId9"/>
    <p:sldLayoutId id="2147521139" r:id="rId10"/>
    <p:sldLayoutId id="21475211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uslugi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kp.ru/go/https:/lk.fss.ru/recipient/" TargetMode="External"/><Relationship Id="rId4" Type="http://schemas.openxmlformats.org/officeDocument/2006/relationships/hyperlink" Target="https://kp.ru/go/https:/cabinets.fss.ru/insurer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2656"/>
            <a:ext cx="3804153" cy="3062523"/>
          </a:xfrm>
          <a:prstGeom prst="rect">
            <a:avLst/>
          </a:prstGeom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403648" y="3933056"/>
            <a:ext cx="6984776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В ЗАКОНОДАТЕЛЬСТВЕ </a:t>
            </a:r>
            <a:b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РАСПРОСТРАНЕНИЕМ 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 ИНФЕКЦИИ</a:t>
            </a:r>
            <a:b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(2019-</a:t>
            </a:r>
            <a:r>
              <a:rPr kumimoji="0" lang="en-US" alt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kumimoji="0"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2052537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1090613" y="-97631"/>
            <a:ext cx="8053387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endParaRPr kumimoji="0" lang="ru-RU" altLang="ru-RU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18 МАРТА 2020 г. №294 </a:t>
            </a: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ВРЕМЕННЫХ ПРАВИЛ ОФОРМЛЕНИЯ И ВЫПЛАТЫ ПОСОБИЙ ПО ВРЕМЕННОЙ НЕТРУДОСПОСОБНОСТИ В СЛУЧАЕ КАРАНТИНА»  (действует с 20 марта до 1 июля 2020г.)</a:t>
            </a:r>
            <a:endParaRPr kumimoji="0" lang="ru-RU" altLang="ru-RU" sz="1200" b="1" dirty="0" smtClean="0">
              <a:solidFill>
                <a:srgbClr val="1919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endParaRPr kumimoji="0" lang="ru-RU" altLang="ru-RU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460" name="Группа 21"/>
          <p:cNvGrpSpPr>
            <a:grpSpLocks/>
          </p:cNvGrpSpPr>
          <p:nvPr/>
        </p:nvGrpSpPr>
        <p:grpSpPr bwMode="auto">
          <a:xfrm>
            <a:off x="0" y="145657"/>
            <a:ext cx="9144000" cy="785812"/>
            <a:chOff x="0" y="131763"/>
            <a:chExt cx="9144000" cy="785812"/>
          </a:xfrm>
        </p:grpSpPr>
        <p:sp>
          <p:nvSpPr>
            <p:cNvPr id="19474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5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9476" name="Picture 2" descr="Logo1_color_CMYK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8" y="1142330"/>
            <a:ext cx="2656629" cy="15665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450" y="1155052"/>
            <a:ext cx="2725067" cy="15538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119961"/>
            <a:ext cx="2459622" cy="15889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23" y="3068960"/>
            <a:ext cx="2502899" cy="15121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790" y="3068960"/>
            <a:ext cx="2626008" cy="14538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46" y="2969712"/>
            <a:ext cx="2542012" cy="1555796"/>
          </a:xfrm>
          <a:prstGeom prst="rect">
            <a:avLst/>
          </a:prstGeom>
        </p:spPr>
      </p:pic>
      <p:sp>
        <p:nvSpPr>
          <p:cNvPr id="12" name="Стрелка вправо 11"/>
          <p:cNvSpPr/>
          <p:nvPr/>
        </p:nvSpPr>
        <p:spPr>
          <a:xfrm>
            <a:off x="2758665" y="1844824"/>
            <a:ext cx="733215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5828675" y="1844824"/>
            <a:ext cx="733215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5400000">
            <a:off x="7265732" y="2708921"/>
            <a:ext cx="733215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0800000">
            <a:off x="5737583" y="3573016"/>
            <a:ext cx="733215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10800000">
            <a:off x="2597862" y="3615882"/>
            <a:ext cx="733215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81" r="90006"/>
          <a:stretch/>
        </p:blipFill>
        <p:spPr>
          <a:xfrm>
            <a:off x="268446" y="3621959"/>
            <a:ext cx="262723" cy="67284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6" b="93222"/>
          <a:stretch/>
        </p:blipFill>
        <p:spPr>
          <a:xfrm>
            <a:off x="4078573" y="1155052"/>
            <a:ext cx="986853" cy="10532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r="61264" b="96907"/>
          <a:stretch/>
        </p:blipFill>
        <p:spPr>
          <a:xfrm>
            <a:off x="7838901" y="3068960"/>
            <a:ext cx="981571" cy="72008"/>
          </a:xfrm>
          <a:prstGeom prst="rect">
            <a:avLst/>
          </a:prstGeom>
        </p:spPr>
      </p:pic>
      <p:pic>
        <p:nvPicPr>
          <p:cNvPr id="1026" name="Picture 2" descr="личный кабинет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25" y="4878172"/>
            <a:ext cx="2705100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57450" y="4594202"/>
            <a:ext cx="58129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застрахованных лиц, прибывших из стран,</a:t>
            </a:r>
          </a:p>
          <a:p>
            <a:pPr algn="ctr"/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которых  зарегистрированы случаи новой </a:t>
            </a:r>
            <a:r>
              <a:rPr lang="ru-RU" sz="12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инфекции, </a:t>
            </a:r>
          </a:p>
          <a:p>
            <a:pPr algn="ctr"/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совместно проживающих с ними застрахованных лиц 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Сканы страниц загранпаспорта с фотографией и с отметками о пересечении границы РФ.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Проездные билеты, подтверждающие пребывание на территории иностранного государства;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Сканы документов, подтверждающих совместное проживание с лицом, прибывшим из страны с зарегистрированными случаями </a:t>
            </a:r>
            <a:r>
              <a:rPr lang="ru-RU" sz="12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коронавируса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больничного листа за счет средств </a:t>
            </a:r>
          </a:p>
          <a:p>
            <a:pPr algn="ctr"/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Фонда социального страхования РФ </a:t>
            </a:r>
            <a:endParaRPr lang="ru-RU" sz="1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02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125779" y="-196261"/>
            <a:ext cx="8053387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endParaRPr kumimoji="0" lang="ru-RU" altLang="ru-RU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ГРАЖДАН, ПРИБЫВШИХ В РОССИЙСКУЮ ФЕДЕРАЦИЮ С ТЕРРИТОРИИ СТРАН, ГДЕ ЗАРЕГИСТРИРОВАННЫ СЛУЧАИ ЗАБОЛЕВАНИЯ НОВОЙ КОРОНАВИРУСНОЙ ИНФЕКЦИЕЙ</a:t>
            </a:r>
            <a:endParaRPr kumimoji="0" lang="ru-RU" altLang="ru-RU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1"/>
          <p:cNvGrpSpPr>
            <a:grpSpLocks/>
          </p:cNvGrpSpPr>
          <p:nvPr/>
        </p:nvGrpSpPr>
        <p:grpSpPr bwMode="auto">
          <a:xfrm>
            <a:off x="0" y="141910"/>
            <a:ext cx="9144000" cy="785812"/>
            <a:chOff x="0" y="131763"/>
            <a:chExt cx="9144000" cy="785812"/>
          </a:xfrm>
        </p:grpSpPr>
        <p:sp>
          <p:nvSpPr>
            <p:cNvPr id="4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6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10" y="1434662"/>
            <a:ext cx="3142594" cy="23569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49" y="1415451"/>
            <a:ext cx="3168352" cy="237626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61689"/>
            <a:ext cx="3042876" cy="22821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17975" y="772147"/>
            <a:ext cx="2286758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аэропорту, 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железнодорожном вокзале, автовокзале города Иркутска стоят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баннеры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Прилетели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границы? Оставайтесь дома»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-кодом, наведя телефон на который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оказываешься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кабинете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17975" y="4261689"/>
            <a:ext cx="5623626" cy="73511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Распространено 30 тыс.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флаеров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пошаговой инструкцией оформления ЭЛН по карантину.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лаеры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наличии во всех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обсерваторах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418" y="5034912"/>
            <a:ext cx="2275370" cy="16068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034912"/>
            <a:ext cx="1224136" cy="172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2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259632" y="-225425"/>
            <a:ext cx="7164288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endParaRPr kumimoji="0" lang="ru-RU" altLang="ru-RU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</a:t>
            </a: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 АПРЕЛЯ 2020 г. №402 </a:t>
            </a:r>
            <a:endParaRPr kumimoji="0" lang="ru-RU" altLang="ru-RU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1"/>
          <p:cNvGrpSpPr>
            <a:grpSpLocks/>
          </p:cNvGrpSpPr>
          <p:nvPr/>
        </p:nvGrpSpPr>
        <p:grpSpPr bwMode="auto">
          <a:xfrm>
            <a:off x="21759" y="37381"/>
            <a:ext cx="9144000" cy="785812"/>
            <a:chOff x="0" y="131763"/>
            <a:chExt cx="9144000" cy="785812"/>
          </a:xfrm>
        </p:grpSpPr>
        <p:sp>
          <p:nvSpPr>
            <p:cNvPr id="4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6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Овал 6"/>
          <p:cNvSpPr/>
          <p:nvPr/>
        </p:nvSpPr>
        <p:spPr>
          <a:xfrm>
            <a:off x="7596336" y="675014"/>
            <a:ext cx="1368152" cy="1169810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436438" y="772152"/>
            <a:ext cx="1714043" cy="8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65+</a:t>
            </a:r>
            <a:endParaRPr lang="ru-RU" sz="5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9998" y="594148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Временных правил оформления листков нетрудоспособности, назначения и выплаты пособий по временной нетрудоспособности в случае карантина застрахованным лицам в возрасте 65 лет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7" b="19850"/>
          <a:stretch/>
        </p:blipFill>
        <p:spPr>
          <a:xfrm>
            <a:off x="23750" y="1767631"/>
            <a:ext cx="1609911" cy="12903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997" y="1927770"/>
            <a:ext cx="1289461" cy="10380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97" y="1856317"/>
            <a:ext cx="1345125" cy="124003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874" y="1938968"/>
            <a:ext cx="1186028" cy="95480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r="30103"/>
          <a:stretch/>
        </p:blipFill>
        <p:spPr>
          <a:xfrm>
            <a:off x="7897364" y="1834686"/>
            <a:ext cx="995116" cy="1097745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1657427" y="2409393"/>
            <a:ext cx="233437" cy="25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530767" y="2400420"/>
            <a:ext cx="233437" cy="25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515115" y="2369814"/>
            <a:ext cx="233437" cy="25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7453224" y="2312092"/>
            <a:ext cx="233437" cy="25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45207" y="5378526"/>
            <a:ext cx="8661447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Листок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нетрудоспособности формируется 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единовременно на 14 календарных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 по 19 апреля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2020г.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электронного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работникам 65 +  кроме  работников, выполняющих работу на удаленном рабочем месте или находящихся  в ежегодном оплачиваемом отпуске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больничного листа в полном объеме за счет средств Фонда социального страхования   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1032" y="4438777"/>
            <a:ext cx="8661447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застрахованных лицах, соблюдающих режим самоизоляции,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передается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Фонд социального страхования их работодателями с использованием своих личных кабинетов, доступ к которым обеспечивается посредством единой системы идентификации и аутентификации, или иным доступным способом с соблюдением требований законодательства о персональных данных.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80462" y="2973652"/>
            <a:ext cx="165196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страхователя и застрахованного лица. Передача сведений в уполномоченную медицинскую  организацию 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6055" y="2981634"/>
            <a:ext cx="1640302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пособия </a:t>
            </a:r>
          </a:p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временной нетрудоспособности  в течении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календарных  дней с момента открытия ЭЛН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9520" y="3129696"/>
            <a:ext cx="165628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сведений в ИРО ФСС РФ  о  застрахованном лице</a:t>
            </a:r>
          </a:p>
          <a:p>
            <a:pPr algn="ctr"/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19646" y="3158318"/>
            <a:ext cx="1756431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электронного листка  </a:t>
            </a:r>
          </a:p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временной нетрудоспособности</a:t>
            </a:r>
          </a:p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14 календарных дней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12317" y="2991751"/>
            <a:ext cx="158178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пособия </a:t>
            </a:r>
          </a:p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временной нетрудоспособности выбранным способом ( карта, банковский счёт, почтовый перевод)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36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2" t="13601" r="22438" b="5200"/>
          <a:stretch/>
        </p:blipFill>
        <p:spPr>
          <a:xfrm>
            <a:off x="318811" y="1219026"/>
            <a:ext cx="3295711" cy="26548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15617" r="18500" b="9400"/>
          <a:stretch/>
        </p:blipFill>
        <p:spPr>
          <a:xfrm>
            <a:off x="2627784" y="2708920"/>
            <a:ext cx="3600400" cy="23806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7071" r="21651" b="10909"/>
          <a:stretch/>
        </p:blipFill>
        <p:spPr>
          <a:xfrm>
            <a:off x="5626568" y="4056154"/>
            <a:ext cx="3338984" cy="2652891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103746" y="-189290"/>
            <a:ext cx="8053387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endParaRPr kumimoji="0" lang="ru-RU" altLang="ru-RU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ГРАЖДАН ИРКУТСКОЙ ОБЛАСТИ ПО РЕАЛИЗАЦИИ  ПОСТАНОВЛЕНИЙ ПРАВИТЕЛЬСТВА РОССИЙСКОЙ ФЕДЕРАЦИ № 294 ОТ 18.03.2020 и  №402 ОТ 01.04.2020</a:t>
            </a:r>
            <a:endParaRPr kumimoji="0" lang="ru-RU" altLang="ru-RU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21"/>
          <p:cNvGrpSpPr>
            <a:grpSpLocks/>
          </p:cNvGrpSpPr>
          <p:nvPr/>
        </p:nvGrpSpPr>
        <p:grpSpPr bwMode="auto">
          <a:xfrm>
            <a:off x="-27418" y="168836"/>
            <a:ext cx="9144000" cy="785812"/>
            <a:chOff x="0" y="131763"/>
            <a:chExt cx="9144000" cy="785812"/>
          </a:xfrm>
        </p:grpSpPr>
        <p:sp>
          <p:nvSpPr>
            <p:cNvPr id="7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9" name="Picture 2" descr="Logo1_color_CMYK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352490" y="5363799"/>
            <a:ext cx="4075494" cy="113877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официальных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интернет-сайтах муниципальных образований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материалов </a:t>
            </a:r>
            <a:b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информирования населения</a:t>
            </a:r>
            <a:endParaRPr lang="ru-RU" sz="17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2670" y="935713"/>
            <a:ext cx="2521536" cy="24468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проект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«Информирование страхователей»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Иркутским региональным отделением ФСС РФ проинформировано </a:t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тыс. работодателей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</a:t>
            </a:r>
            <a:endParaRPr lang="ru-RU" sz="17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2898" y="1246634"/>
            <a:ext cx="2153207" cy="87716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 опубликовано более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материалов</a:t>
            </a:r>
            <a:endParaRPr lang="ru-RU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12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-12965" y="314614"/>
            <a:ext cx="9144000" cy="785812"/>
            <a:chOff x="0" y="131763"/>
            <a:chExt cx="9144000" cy="785812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5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077648" y="97346"/>
            <a:ext cx="788436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ЗАКОН ОТ 01.04.2020 Г. № 104-ФЗ «ОБ ОСОБЕННОСТЯХ ИСЧИСЛЕНИЯ ПОСОБИЙ ПО ВРЕМЕННОЙ НЕТРУДОСПОСОБНОСТИ И ОСУЩЕСТВЛЕНИЯ ЕЖЕМЕСЯЧНЫХ ВЫПЛАТ В СВЯЗИ С РОЖДЕНИЕМ (УСЫНОВЛЕНИЕМ) ПЕРВОГО ИЛИ ВТОРОГО РЕБЕНКА»</a:t>
            </a:r>
          </a:p>
          <a:p>
            <a:pPr>
              <a:buNone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(ПЕРИОД  ДЕЙСТВИЯ  С 1 АПРЕЛЯ ПО 31 ДЕКАБРЯ 2020г.)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68" y="1295689"/>
            <a:ext cx="1181872" cy="9370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5619" y="3106316"/>
            <a:ext cx="8869821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Заработок сотрудника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2018-19 гг. =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000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работника 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года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(размер пособия - 60% среднего заработка).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дневной заработок =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400 000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730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547,94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6" y="1188569"/>
            <a:ext cx="1226667" cy="12266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65267" y="4109591"/>
            <a:ext cx="7420173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пособия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дней временной нетрудоспособности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составит:</a:t>
            </a:r>
          </a:p>
          <a:p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547,94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х 60% (стаж) 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календарных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дней (апрель) =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287,64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64292" y="6058847"/>
            <a:ext cx="7421148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пособия за 10 дней временной нетрудоспособности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составит:</a:t>
            </a:r>
          </a:p>
          <a:p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485,2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 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календарных дней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4 852 руб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64292" y="4869160"/>
            <a:ext cx="7421148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Определяем размер дневного пособия из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МРОТ:</a:t>
            </a:r>
          </a:p>
          <a:p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МРОТ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районного коэффициента/число календарных дней в месяце, на который приходится период временной нетрудоспособности = 14 556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 (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МРОТ для г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Иркутска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/30 (календарных дней в апреле) =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485,2 руб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5619" y="4178840"/>
            <a:ext cx="13681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endParaRPr lang="ru-RU" sz="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73" y="5432599"/>
            <a:ext cx="15728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</a:t>
            </a:r>
            <a:endParaRPr lang="ru-RU" sz="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3234" y="935409"/>
            <a:ext cx="6751601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 по временной нетрудоспособности за полный календарный месяц не может быть меньше минимального размера оплаты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труда.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районах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местностях, в которых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районные коэффициенты к заработной плате, минимальный размер оплаты труда для исчисления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 по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нетрудоспособности определяется с учетом этих коэффициентов.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застрахованное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на момент наступления страхового случая (временная нетрудоспособность) работает на условиях неполного рабочего времени, размер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 по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нетрудоспособности, исчисленного исходя из МРОТ, определяется пропорционально продолжительности рабочего времени застрахованного лица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88" y="2629911"/>
            <a:ext cx="90543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Работник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на больничном в связи с заболеванием 10 календарных дней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02.04.2020 г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10.04.2020 г.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66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21759" y="37381"/>
            <a:ext cx="9144000" cy="785812"/>
            <a:chOff x="0" y="131763"/>
            <a:chExt cx="9144000" cy="785812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5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259632" y="37381"/>
            <a:ext cx="788436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2 АПРЕЛЯ 2020 ГОДА № 409 </a:t>
            </a:r>
            <a:b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МЕРАХ ПО ОБЕСПЕЧЕНИЮ УСТОЙЧИВОГО РАЗВИТИЯ ЭКОНОМИКИ»</a:t>
            </a:r>
            <a:endParaRPr kumimoji="0" lang="ru-RU" alt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845" y="3477154"/>
            <a:ext cx="1152128" cy="7088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2897" y="463564"/>
            <a:ext cx="8731591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индивидуальным предпринимателям, занятым в сферах деятельности, наиболее пострадавших в условиях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с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распространением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инфекции, и относящихся к категории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микропредприятий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продлен срок уплаты страховых взносов на обязательное социальное страхование от несчастных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на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и профессиональных заболеваний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уплаты страховых взносов, начисленных с выплат и иных вознаграждений в пользу физических лиц продлеваются </a:t>
            </a:r>
            <a:endParaRPr lang="ru-RU" sz="16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месяцев за период март-май 2020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4 месяца за период июнь-июль 2020 года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Сферами деятельности, наиболее пострадавшими в условиях ухудшения ситуации в связи с распространением </a:t>
            </a:r>
            <a:r>
              <a:rPr lang="ru-RU" b="1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инфекции, определены:</a:t>
            </a:r>
          </a:p>
          <a:p>
            <a:pPr algn="just"/>
            <a:endParaRPr lang="ru-RU" b="1" u="sng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авиаперевозки, аэропортовая деятельность, автоперевозки;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организация досуга и развлечений;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физкультурно-оздоровительная деятельность и спорт;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туристических агентств и прочих организаций, предоставляющих услуги в сфере туризма;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гостиничный бизнес;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дополнительного образования, негосударственных образовательных учреждений;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конференций и выставок;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предоставлению бытовых услуг населению (ремонт, стирка, химчистка, услуги парикмахерских и салонов красоты).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464" y="5899767"/>
            <a:ext cx="824780" cy="7867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9"/>
          <a:stretch/>
        </p:blipFill>
        <p:spPr>
          <a:xfrm>
            <a:off x="8124600" y="5469448"/>
            <a:ext cx="864096" cy="10527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995816"/>
            <a:ext cx="1333922" cy="6906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203" y="5923694"/>
            <a:ext cx="932621" cy="83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4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-27418" y="168836"/>
            <a:ext cx="9144000" cy="785812"/>
            <a:chOff x="0" y="131763"/>
            <a:chExt cx="9144000" cy="785812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5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1103746" y="-189290"/>
            <a:ext cx="8053387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endParaRPr kumimoji="0" lang="ru-RU" altLang="ru-RU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БЕСКОНТАКТНЫЙ СПОСОБ ОБРАЩЕНИЯ</a:t>
            </a:r>
          </a:p>
          <a:p>
            <a:pPr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ИРКУТСКОЕ РЕГИОНАЛЬНОЕ ОТДЕЛЕНИЕ ФСС РФ</a:t>
            </a:r>
            <a:endParaRPr kumimoji="0" lang="ru-RU" altLang="ru-RU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496" y="960690"/>
            <a:ext cx="4716162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бращения: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836" y="1360800"/>
            <a:ext cx="4701469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портал «</a:t>
            </a:r>
            <a:r>
              <a:rPr lang="ru-RU" sz="15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lang="ru-RU" sz="1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en-US" sz="15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www.gosuslugi.ru</a:t>
            </a:r>
            <a:r>
              <a:rPr lang="ru-RU" sz="15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БЫСТРО, УДОБНО, ДОСТУПНО!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получателя услуг/страхователя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500" u="sng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lk.fss.ru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МФЦ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 России»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1" r="35038" b="5201"/>
          <a:stretch/>
        </p:blipFill>
        <p:spPr>
          <a:xfrm>
            <a:off x="169049" y="3516368"/>
            <a:ext cx="3886030" cy="28735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074304" y="3172470"/>
            <a:ext cx="5006564" cy="10926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 Иркутского регионального отделения ФСС РФ: </a:t>
            </a:r>
            <a:r>
              <a:rPr lang="en-US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r38.fss.ru</a:t>
            </a:r>
            <a:r>
              <a:rPr lang="ru-RU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5089" y="5650903"/>
            <a:ext cx="5006564" cy="10926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Горячая линия по вопросам оформления больничных по карантину для лиц 65+: </a:t>
            </a:r>
          </a:p>
          <a:p>
            <a:pPr algn="ctr"/>
            <a:r>
              <a:rPr lang="ru-RU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(3952) 25-96-80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85089" y="4406841"/>
            <a:ext cx="5006564" cy="10926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Горячая линия по вопросам оформления больничных по карантину: </a:t>
            </a:r>
          </a:p>
          <a:p>
            <a:pPr algn="ctr"/>
            <a:r>
              <a:rPr lang="ru-RU" sz="2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(3952) 25-96-69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600" y="993716"/>
            <a:ext cx="2859648" cy="184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9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4" name="Группа 21"/>
          <p:cNvGrpSpPr>
            <a:grpSpLocks/>
          </p:cNvGrpSpPr>
          <p:nvPr/>
        </p:nvGrpSpPr>
        <p:grpSpPr bwMode="auto">
          <a:xfrm>
            <a:off x="0" y="128588"/>
            <a:ext cx="9144000" cy="785812"/>
            <a:chOff x="0" y="131763"/>
            <a:chExt cx="9144000" cy="785812"/>
          </a:xfrm>
        </p:grpSpPr>
        <p:sp>
          <p:nvSpPr>
            <p:cNvPr id="30758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59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30760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61" name="Rectangle 2"/>
            <p:cNvSpPr>
              <a:spLocks noChangeArrowheads="1"/>
            </p:cNvSpPr>
            <p:nvPr/>
          </p:nvSpPr>
          <p:spPr bwMode="auto">
            <a:xfrm>
              <a:off x="1234121" y="333375"/>
              <a:ext cx="6669088" cy="446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ru-RU" altLang="ru-RU" sz="1100" b="1">
                  <a:solidFill>
                    <a:srgbClr val="00549A"/>
                  </a:solidFill>
                  <a:latin typeface="Arial" panose="020B0604020202020204" pitchFamily="34" charset="0"/>
                </a:rPr>
                <a:t> </a:t>
              </a:r>
              <a:r>
                <a:rPr lang="ru-RU" altLang="ru-RU" sz="1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ЛИЧНЫЕ  КАБИНЕТЫ     </a:t>
              </a:r>
              <a:r>
                <a:rPr lang="ru-RU" altLang="ru-RU" b="1" u="sng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lk.fss.ru</a:t>
              </a:r>
              <a:r>
                <a:rPr lang="ru-RU" altLang="ru-RU" b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eaLnBrk="1" hangingPunct="1"/>
              <a:r>
                <a:rPr lang="ru-RU" altLang="ru-RU" sz="1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CB0B1BD-484B-2C48-A07F-914E29F518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9197"/>
            <a:ext cx="7537140" cy="3477728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32B8BC4-4132-0848-A243-334F3B3CD057}"/>
              </a:ext>
            </a:extLst>
          </p:cNvPr>
          <p:cNvSpPr txBox="1"/>
          <p:nvPr/>
        </p:nvSpPr>
        <p:spPr>
          <a:xfrm>
            <a:off x="683569" y="4725144"/>
            <a:ext cx="7704856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страхователя размещен в интернете по адресу: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https://cabinets.fss.ru/insurer/</a:t>
            </a:r>
            <a:r>
              <a:rPr lang="en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получателя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(застрахованного) по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адресу: </a:t>
            </a:r>
          </a:p>
          <a:p>
            <a:pPr algn="ctr"/>
            <a:r>
              <a:rPr lang="en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https://lk.fss.ru/recipient/</a:t>
            </a:r>
            <a:r>
              <a:rPr lang="en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доступа в личные кабинеты  используются те же логин и пароль,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 для Единого портала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98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Текст 2"/>
          <p:cNvSpPr>
            <a:spLocks noGrp="1"/>
          </p:cNvSpPr>
          <p:nvPr>
            <p:ph type="body" idx="1"/>
          </p:nvPr>
        </p:nvSpPr>
        <p:spPr>
          <a:xfrm>
            <a:off x="830263" y="730250"/>
            <a:ext cx="3351212" cy="57626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altLang="ru-RU" sz="1200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ПОЛУЧАТЕЛЯ СОЦИАЛЬНЫХ УСЛУГ </a:t>
            </a:r>
          </a:p>
        </p:txBody>
      </p:sp>
      <p:sp>
        <p:nvSpPr>
          <p:cNvPr id="30723" name="Текст 4"/>
          <p:cNvSpPr>
            <a:spLocks noGrp="1"/>
          </p:cNvSpPr>
          <p:nvPr>
            <p:ph type="body" sz="quarter" idx="3"/>
          </p:nvPr>
        </p:nvSpPr>
        <p:spPr>
          <a:xfrm>
            <a:off x="5292725" y="658813"/>
            <a:ext cx="2978150" cy="669925"/>
          </a:xfrm>
        </p:spPr>
        <p:txBody>
          <a:bodyPr/>
          <a:lstStyle/>
          <a:p>
            <a:pPr algn="ctr"/>
            <a:r>
              <a:rPr lang="ru-RU" altLang="ru-RU" sz="1200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СТРАХОВАТЕЛЯ</a:t>
            </a:r>
          </a:p>
        </p:txBody>
      </p:sp>
      <p:grpSp>
        <p:nvGrpSpPr>
          <p:cNvPr id="30724" name="Группа 21"/>
          <p:cNvGrpSpPr>
            <a:grpSpLocks/>
          </p:cNvGrpSpPr>
          <p:nvPr/>
        </p:nvGrpSpPr>
        <p:grpSpPr bwMode="auto">
          <a:xfrm>
            <a:off x="0" y="128588"/>
            <a:ext cx="9144000" cy="785812"/>
            <a:chOff x="0" y="131763"/>
            <a:chExt cx="9144000" cy="785812"/>
          </a:xfrm>
        </p:grpSpPr>
        <p:sp>
          <p:nvSpPr>
            <p:cNvPr id="30758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59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30760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61" name="Rectangle 2"/>
            <p:cNvSpPr>
              <a:spLocks noChangeArrowheads="1"/>
            </p:cNvSpPr>
            <p:nvPr/>
          </p:nvSpPr>
          <p:spPr bwMode="auto">
            <a:xfrm>
              <a:off x="1234121" y="333375"/>
              <a:ext cx="6669088" cy="446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ru-RU" altLang="ru-RU" sz="1100" b="1" dirty="0">
                  <a:solidFill>
                    <a:srgbClr val="00549A"/>
                  </a:solidFill>
                  <a:latin typeface="Arial" panose="020B0604020202020204" pitchFamily="34" charset="0"/>
                </a:rPr>
                <a:t> </a:t>
              </a:r>
              <a:r>
                <a:rPr lang="ru-RU" altLang="ru-RU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ЛИЧНЫЕ  КАБИНЕТЫ     </a:t>
              </a:r>
              <a:r>
                <a:rPr lang="ru-RU" altLang="ru-RU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lk.fss.ru</a:t>
              </a:r>
              <a:r>
                <a:rPr lang="ru-RU" altLang="ru-RU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eaLnBrk="1" hangingPunct="1"/>
              <a:r>
                <a:rPr lang="ru-RU" altLang="ru-RU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" name="Овал 1">
            <a:extLst/>
          </p:cNvPr>
          <p:cNvSpPr/>
          <p:nvPr/>
        </p:nvSpPr>
        <p:spPr>
          <a:xfrm>
            <a:off x="171450" y="1587500"/>
            <a:ext cx="646113" cy="6492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4" name="Овал 13">
            <a:extLst/>
          </p:cNvPr>
          <p:cNvSpPr/>
          <p:nvPr/>
        </p:nvSpPr>
        <p:spPr>
          <a:xfrm>
            <a:off x="171450" y="2293938"/>
            <a:ext cx="646113" cy="6477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5" name="Овал 14">
            <a:extLst/>
          </p:cNvPr>
          <p:cNvSpPr/>
          <p:nvPr/>
        </p:nvSpPr>
        <p:spPr>
          <a:xfrm>
            <a:off x="171450" y="2998788"/>
            <a:ext cx="646113" cy="6492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6" name="Овал 15">
            <a:extLst/>
          </p:cNvPr>
          <p:cNvSpPr/>
          <p:nvPr/>
        </p:nvSpPr>
        <p:spPr>
          <a:xfrm>
            <a:off x="171450" y="3705225"/>
            <a:ext cx="646113" cy="6477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7" name="Овал 16">
            <a:extLst/>
          </p:cNvPr>
          <p:cNvSpPr/>
          <p:nvPr/>
        </p:nvSpPr>
        <p:spPr>
          <a:xfrm>
            <a:off x="168275" y="4492625"/>
            <a:ext cx="647700" cy="6492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8" name="Овал 17">
            <a:extLst/>
          </p:cNvPr>
          <p:cNvSpPr/>
          <p:nvPr/>
        </p:nvSpPr>
        <p:spPr>
          <a:xfrm>
            <a:off x="168275" y="5211763"/>
            <a:ext cx="647700" cy="6477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9" name="Овал 18">
            <a:extLst/>
          </p:cNvPr>
          <p:cNvSpPr/>
          <p:nvPr/>
        </p:nvSpPr>
        <p:spPr>
          <a:xfrm>
            <a:off x="168275" y="6013450"/>
            <a:ext cx="647700" cy="6477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0732" name="Прямоугольник 3"/>
          <p:cNvSpPr>
            <a:spLocks noChangeArrowheads="1"/>
          </p:cNvSpPr>
          <p:nvPr/>
        </p:nvSpPr>
        <p:spPr bwMode="auto">
          <a:xfrm>
            <a:off x="965200" y="1552575"/>
            <a:ext cx="2311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ЭЛН</a:t>
            </a:r>
          </a:p>
          <a:p>
            <a:pPr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ЭЛН по критериям</a:t>
            </a:r>
          </a:p>
          <a:p>
            <a:pPr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и печать ЭЛН</a:t>
            </a:r>
          </a:p>
        </p:txBody>
      </p:sp>
      <p:sp>
        <p:nvSpPr>
          <p:cNvPr id="30733" name="Прямоугольник 4"/>
          <p:cNvSpPr>
            <a:spLocks noChangeArrowheads="1"/>
          </p:cNvSpPr>
          <p:nvPr/>
        </p:nvSpPr>
        <p:spPr bwMode="auto">
          <a:xfrm>
            <a:off x="946150" y="2293938"/>
            <a:ext cx="3230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пособиям и выплатам</a:t>
            </a:r>
          </a:p>
          <a:p>
            <a:pPr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начисленных пособий, в том числе по проекту «Прямые выплаты»</a:t>
            </a:r>
          </a:p>
        </p:txBody>
      </p:sp>
      <p:sp>
        <p:nvSpPr>
          <p:cNvPr id="30734" name="Прямоугольник 5"/>
          <p:cNvSpPr>
            <a:spLocks noChangeArrowheads="1"/>
          </p:cNvSpPr>
          <p:nvPr/>
        </p:nvSpPr>
        <p:spPr bwMode="auto">
          <a:xfrm>
            <a:off x="941388" y="3016250"/>
            <a:ext cx="3146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ПРП</a:t>
            </a:r>
          </a:p>
          <a:p>
            <a:pPr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сведений по программам реабилитации пострадавшего на проиводстве  </a:t>
            </a:r>
            <a:endParaRPr lang="ru-RU" altLang="ru-RU" sz="1200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5" name="Прямоугольник 12"/>
          <p:cNvSpPr>
            <a:spLocks noChangeArrowheads="1"/>
          </p:cNvSpPr>
          <p:nvPr/>
        </p:nvSpPr>
        <p:spPr bwMode="auto">
          <a:xfrm>
            <a:off x="919163" y="3662363"/>
            <a:ext cx="31511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по ТСР и СКЛ</a:t>
            </a:r>
          </a:p>
          <a:p>
            <a:pPr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сведений по индивидуальным программам реабилитации и абилитации (ИПРА)</a:t>
            </a:r>
          </a:p>
        </p:txBody>
      </p:sp>
      <p:sp>
        <p:nvSpPr>
          <p:cNvPr id="30736" name="Прямоугольник 19"/>
          <p:cNvSpPr>
            <a:spLocks noChangeArrowheads="1"/>
          </p:cNvSpPr>
          <p:nvPr/>
        </p:nvSpPr>
        <p:spPr bwMode="auto">
          <a:xfrm>
            <a:off x="936625" y="4456113"/>
            <a:ext cx="32400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по несчастным случаям и профзаболеваниям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по несчастным случаям и профзаболеваниям</a:t>
            </a:r>
            <a:endParaRPr lang="ru-RU" altLang="ru-RU" sz="120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30737" name="Прямоугольник 20"/>
          <p:cNvSpPr>
            <a:spLocks noChangeArrowheads="1"/>
          </p:cNvSpPr>
          <p:nvPr/>
        </p:nvSpPr>
        <p:spPr bwMode="auto">
          <a:xfrm>
            <a:off x="965200" y="5397500"/>
            <a:ext cx="1708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Калькулятор пособий</a:t>
            </a:r>
          </a:p>
        </p:txBody>
      </p:sp>
      <p:sp>
        <p:nvSpPr>
          <p:cNvPr id="30738" name="Прямоугольник 21"/>
          <p:cNvSpPr>
            <a:spLocks noChangeArrowheads="1"/>
          </p:cNvSpPr>
          <p:nvPr/>
        </p:nvSpPr>
        <p:spPr bwMode="auto">
          <a:xfrm>
            <a:off x="965200" y="6188075"/>
            <a:ext cx="2019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запросов в Фонд</a:t>
            </a:r>
          </a:p>
        </p:txBody>
      </p:sp>
      <p:pic>
        <p:nvPicPr>
          <p:cNvPr id="30739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1706563"/>
            <a:ext cx="4556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0" name="Picture 6" descr="C:\Users\Burlakova_AV\Desktop\283d317f0144d8e642cf0a336a818353-transport-vector-ico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3825875"/>
            <a:ext cx="39528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1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6880" r="9052" b="18449"/>
          <a:stretch>
            <a:fillRect/>
          </a:stretch>
        </p:blipFill>
        <p:spPr bwMode="auto">
          <a:xfrm>
            <a:off x="265113" y="4660900"/>
            <a:ext cx="45561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2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2" t="12201" r="29482" b="12201"/>
          <a:stretch>
            <a:fillRect/>
          </a:stretch>
        </p:blipFill>
        <p:spPr bwMode="auto">
          <a:xfrm>
            <a:off x="307975" y="5367338"/>
            <a:ext cx="30797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3" name="Рисунок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3" t="19322" r="8366" b="12749"/>
          <a:stretch>
            <a:fillRect/>
          </a:stretch>
        </p:blipFill>
        <p:spPr bwMode="auto">
          <a:xfrm>
            <a:off x="239713" y="2433638"/>
            <a:ext cx="485775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4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098800"/>
            <a:ext cx="4413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5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6124575"/>
            <a:ext cx="40322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Овал 30">
            <a:extLst/>
          </p:cNvPr>
          <p:cNvSpPr/>
          <p:nvPr/>
        </p:nvSpPr>
        <p:spPr>
          <a:xfrm>
            <a:off x="4176713" y="1584325"/>
            <a:ext cx="1008062" cy="1001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7" name="Овал 36">
            <a:extLst/>
          </p:cNvPr>
          <p:cNvSpPr/>
          <p:nvPr/>
        </p:nvSpPr>
        <p:spPr>
          <a:xfrm>
            <a:off x="4144963" y="3203575"/>
            <a:ext cx="1008062" cy="1001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8" name="Овал 37">
            <a:extLst/>
          </p:cNvPr>
          <p:cNvSpPr/>
          <p:nvPr/>
        </p:nvSpPr>
        <p:spPr>
          <a:xfrm>
            <a:off x="4191000" y="4508500"/>
            <a:ext cx="1008063" cy="10017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9" name="Овал 38">
            <a:extLst/>
          </p:cNvPr>
          <p:cNvSpPr/>
          <p:nvPr/>
        </p:nvSpPr>
        <p:spPr>
          <a:xfrm>
            <a:off x="4200525" y="5659438"/>
            <a:ext cx="1008063" cy="10017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pic>
        <p:nvPicPr>
          <p:cNvPr id="30750" name="Рисунок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88" y="1779588"/>
            <a:ext cx="639762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1" name="Прямоугольник 21503"/>
          <p:cNvSpPr>
            <a:spLocks noChangeArrowheads="1"/>
          </p:cNvSpPr>
          <p:nvPr/>
        </p:nvSpPr>
        <p:spPr bwMode="auto">
          <a:xfrm>
            <a:off x="5218113" y="1570038"/>
            <a:ext cx="377825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ЭЛН 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-получение данных электронного листка нетрудоспособности, просмотр и печать ЭЛН;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-ввод сведений в ЭЛН с применением УКЭП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экспортировать ЭЛН в xml-формате для последующей обработки данных по созданию реестров для ФСС</a:t>
            </a:r>
          </a:p>
        </p:txBody>
      </p:sp>
      <p:sp>
        <p:nvSpPr>
          <p:cNvPr id="30752" name="Прямоугольник 21504"/>
          <p:cNvSpPr>
            <a:spLocks noChangeArrowheads="1"/>
          </p:cNvSpPr>
          <p:nvPr/>
        </p:nvSpPr>
        <p:spPr bwMode="auto">
          <a:xfrm>
            <a:off x="5184775" y="2916238"/>
            <a:ext cx="3744913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по реестрам и пособиям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-поиск и просмотр реестров ЭЛН по наименованию, дате, статусу; просмотр пособий по ФИО, СНИЛС, статусу в рамках «прямых выплат»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-доступ к журналу обмена данными между страхователем и ФСС, запись на приём в отделение ФСС и создание обращений в ФСС</a:t>
            </a:r>
          </a:p>
        </p:txBody>
      </p:sp>
      <p:sp>
        <p:nvSpPr>
          <p:cNvPr id="30753" name="Прямоугольник 21510"/>
          <p:cNvSpPr>
            <a:spLocks noChangeArrowheads="1"/>
          </p:cNvSpPr>
          <p:nvPr/>
        </p:nvSpPr>
        <p:spPr bwMode="auto">
          <a:xfrm>
            <a:off x="5197475" y="4537075"/>
            <a:ext cx="36782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несчастным случаям и профзаболеваниям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пострадавших в результате несчастных случаев на производстве и профессиональных заболеваниях</a:t>
            </a:r>
          </a:p>
        </p:txBody>
      </p:sp>
      <p:sp>
        <p:nvSpPr>
          <p:cNvPr id="30754" name="Прямоугольник 21511"/>
          <p:cNvSpPr>
            <a:spLocks noChangeArrowheads="1"/>
          </p:cNvSpPr>
          <p:nvPr/>
        </p:nvSpPr>
        <p:spPr bwMode="auto">
          <a:xfrm>
            <a:off x="5218113" y="5778500"/>
            <a:ext cx="371633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ФСС посредством запросов</a:t>
            </a:r>
          </a:p>
          <a:p>
            <a:pPr algn="just">
              <a:lnSpc>
                <a:spcPct val="90000"/>
              </a:lnSpc>
            </a:pPr>
            <a:r>
              <a:rPr lang="ru-RU" altLang="ru-RU" sz="1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12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запросов в ФСС, возможность поиска по номеру, теме, статусу, дате поданного запроса</a:t>
            </a:r>
          </a:p>
        </p:txBody>
      </p:sp>
      <p:pic>
        <p:nvPicPr>
          <p:cNvPr id="30755" name="Рисунок 4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6880" r="9052" b="18449"/>
          <a:stretch>
            <a:fillRect/>
          </a:stretch>
        </p:blipFill>
        <p:spPr bwMode="auto">
          <a:xfrm>
            <a:off x="4379913" y="4740275"/>
            <a:ext cx="6572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6" name="Рисунок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870575"/>
            <a:ext cx="595312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7" name="Рисунок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25" y="33258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867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971600" y="2420888"/>
            <a:ext cx="6984776" cy="8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55080" anchor="ctr"/>
          <a:lstStyle>
            <a:lvl1pPr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44926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449263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449263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5000"/>
              </a:lnSpc>
              <a:spcBef>
                <a:spcPct val="0"/>
              </a:spcBef>
              <a:buFontTx/>
              <a:buNone/>
              <a:defRPr/>
            </a:pPr>
            <a:r>
              <a:rPr kumimoji="0" lang="ru-RU" alt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kumimoji="0" lang="ru-RU" altLang="ru-RU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21"/>
          <p:cNvGrpSpPr>
            <a:grpSpLocks/>
          </p:cNvGrpSpPr>
          <p:nvPr/>
        </p:nvGrpSpPr>
        <p:grpSpPr bwMode="auto">
          <a:xfrm>
            <a:off x="0" y="128588"/>
            <a:ext cx="9144000" cy="785812"/>
            <a:chOff x="0" y="131763"/>
            <a:chExt cx="9144000" cy="785812"/>
          </a:xfrm>
        </p:grpSpPr>
        <p:sp>
          <p:nvSpPr>
            <p:cNvPr id="5" name="Line 16"/>
            <p:cNvSpPr>
              <a:spLocks noChangeShapeType="1"/>
            </p:cNvSpPr>
            <p:nvPr/>
          </p:nvSpPr>
          <p:spPr bwMode="auto">
            <a:xfrm>
              <a:off x="0" y="62230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0" y="692150"/>
              <a:ext cx="9144000" cy="0"/>
            </a:xfrm>
            <a:prstGeom prst="line">
              <a:avLst/>
            </a:prstGeom>
            <a:noFill/>
            <a:ln w="19050">
              <a:solidFill>
                <a:srgbClr val="7AA5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7" name="Picture 2" descr="Logo1_color_CMYK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DFB"/>
                </a:clrFrom>
                <a:clrTo>
                  <a:srgbClr val="FEFD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38" y="131763"/>
              <a:ext cx="879475" cy="785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1670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28540</TotalTime>
  <Words>1145</Words>
  <Application>Microsoft Office PowerPoint</Application>
  <PresentationFormat>Экран (4:3)</PresentationFormat>
  <Paragraphs>135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Бурлакова Анастасия Владимировна</dc:creator>
  <cp:lastModifiedBy>Соболь Яна Вадимовна</cp:lastModifiedBy>
  <cp:revision>2704</cp:revision>
  <cp:lastPrinted>2020-04-14T02:30:43Z</cp:lastPrinted>
  <dcterms:created xsi:type="dcterms:W3CDTF">2017-06-21T00:52:40Z</dcterms:created>
  <dcterms:modified xsi:type="dcterms:W3CDTF">2020-04-14T02:40:05Z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